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72" r:id="rId10"/>
    <p:sldId id="273" r:id="rId11"/>
    <p:sldId id="266" r:id="rId12"/>
    <p:sldId id="265" r:id="rId13"/>
    <p:sldId id="269" r:id="rId14"/>
    <p:sldId id="276" r:id="rId15"/>
    <p:sldId id="278" r:id="rId16"/>
    <p:sldId id="280" r:id="rId17"/>
    <p:sldId id="281" r:id="rId18"/>
    <p:sldId id="282" r:id="rId19"/>
    <p:sldId id="283" r:id="rId20"/>
    <p:sldId id="284" r:id="rId21"/>
    <p:sldId id="285" r:id="rId22"/>
    <p:sldId id="267" r:id="rId23"/>
    <p:sldId id="268" r:id="rId24"/>
    <p:sldId id="2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0015" y="1285103"/>
            <a:ext cx="7315200" cy="201645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中原大學即時資訊助手</a:t>
            </a:r>
            <a:br>
              <a:rPr lang="en-US" altLang="zh-TW" dirty="0"/>
            </a:br>
            <a:r>
              <a:rPr lang="en-US" altLang="zh-TW" dirty="0"/>
              <a:t> Line-bot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89485" y="3516948"/>
            <a:ext cx="7315200" cy="437213"/>
          </a:xfrm>
        </p:spPr>
        <p:txBody>
          <a:bodyPr>
            <a:noAutofit/>
          </a:bodyPr>
          <a:lstStyle/>
          <a:p>
            <a:r>
              <a:rPr lang="zh-TW" altLang="en-US" sz="2800" dirty="0"/>
              <a:t>指導老師 </a:t>
            </a:r>
            <a:r>
              <a:rPr lang="en-US" altLang="zh-TW" sz="2800" dirty="0"/>
              <a:t>:</a:t>
            </a:r>
            <a:r>
              <a:rPr lang="zh-TW" altLang="en-US" sz="2800" dirty="0"/>
              <a:t>吳宜鴻教授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00015" y="4227214"/>
            <a:ext cx="3674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組員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資訊四甲 </a:t>
            </a:r>
            <a:r>
              <a:rPr lang="en-US" altLang="zh-TW" dirty="0">
                <a:solidFill>
                  <a:schemeClr val="bg1"/>
                </a:solidFill>
              </a:rPr>
              <a:t>10627110</a:t>
            </a:r>
            <a:r>
              <a:rPr lang="zh-TW" altLang="en-US" dirty="0">
                <a:solidFill>
                  <a:schemeClr val="bg1"/>
                </a:solidFill>
              </a:rPr>
              <a:t> 王昱凱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10627211</a:t>
            </a:r>
            <a:r>
              <a:rPr lang="zh-TW" altLang="en-US" dirty="0">
                <a:solidFill>
                  <a:schemeClr val="bg1"/>
                </a:solidFill>
              </a:rPr>
              <a:t> 林佑任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10627217</a:t>
            </a:r>
            <a:r>
              <a:rPr lang="zh-TW" altLang="en-US" dirty="0">
                <a:solidFill>
                  <a:schemeClr val="bg1"/>
                </a:solidFill>
              </a:rPr>
              <a:t> 張哲睿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55" y="2915826"/>
            <a:ext cx="2529645" cy="25225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16" y="2510229"/>
            <a:ext cx="1993503" cy="20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58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創意</a:t>
            </a:r>
          </a:p>
        </p:txBody>
      </p:sp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方便快速的額外篩選</a:t>
            </a:r>
            <a:endParaRPr lang="en-US" altLang="zh-TW" dirty="0"/>
          </a:p>
        </p:txBody>
      </p:sp>
      <p:sp>
        <p:nvSpPr>
          <p:cNvPr id="8" name="內容版面配置區 8"/>
          <p:cNvSpPr txBox="1">
            <a:spLocks/>
          </p:cNvSpPr>
          <p:nvPr/>
        </p:nvSpPr>
        <p:spPr>
          <a:xfrm>
            <a:off x="8120755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有趣又精確的回答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67" y="1364250"/>
            <a:ext cx="2865866" cy="50988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87" y="1362110"/>
            <a:ext cx="2867068" cy="51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功能介紹與系統展示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3435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中原大學</a:t>
            </a:r>
            <a:br>
              <a:rPr lang="en-US" altLang="zh-TW" b="1" dirty="0"/>
            </a:br>
            <a:r>
              <a:rPr lang="zh-TW" altLang="en-US" b="1" dirty="0"/>
              <a:t>資訊助手</a:t>
            </a:r>
            <a:br>
              <a:rPr lang="en-US" altLang="zh-TW" b="1" dirty="0"/>
            </a:br>
            <a:r>
              <a:rPr lang="zh-TW" altLang="en-US" b="1" dirty="0"/>
              <a:t>主要功能</a:t>
            </a:r>
          </a:p>
        </p:txBody>
      </p:sp>
      <p:sp>
        <p:nvSpPr>
          <p:cNvPr id="5" name="流程圖: 接點 4"/>
          <p:cNvSpPr/>
          <p:nvPr/>
        </p:nvSpPr>
        <p:spPr>
          <a:xfrm>
            <a:off x="4157131" y="1831580"/>
            <a:ext cx="3200401" cy="3185696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獎學金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查詢推薦</a:t>
            </a:r>
          </a:p>
        </p:txBody>
      </p:sp>
      <p:sp>
        <p:nvSpPr>
          <p:cNvPr id="7" name="流程圖: 接點 6"/>
          <p:cNvSpPr/>
          <p:nvPr/>
        </p:nvSpPr>
        <p:spPr>
          <a:xfrm>
            <a:off x="8085665" y="1831580"/>
            <a:ext cx="3200401" cy="3185696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迅速瞭解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最新公告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422" y="620411"/>
            <a:ext cx="1100886" cy="11008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0"/>
          <a:stretch/>
        </p:blipFill>
        <p:spPr>
          <a:xfrm>
            <a:off x="5101693" y="731704"/>
            <a:ext cx="1311276" cy="9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9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使用工具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6115466" y="2004966"/>
            <a:ext cx="7227372" cy="2673301"/>
          </a:xfrm>
        </p:spPr>
        <p:txBody>
          <a:bodyPr>
            <a:noAutofit/>
          </a:bodyPr>
          <a:lstStyle/>
          <a:p>
            <a:r>
              <a:rPr kumimoji="1" lang="en-US" altLang="zh-TW" sz="3200" b="1" dirty="0">
                <a:ea typeface="HanziPen SC" panose="03000300000000000000" pitchFamily="66" charset="-122"/>
              </a:rPr>
              <a:t>Line Bot Server </a:t>
            </a:r>
          </a:p>
          <a:p>
            <a:endParaRPr kumimoji="1" lang="en-US" altLang="zh-TW" sz="3200" b="1" dirty="0">
              <a:ea typeface="HanziPen SC" panose="03000300000000000000" pitchFamily="66" charset="-122"/>
            </a:endParaRPr>
          </a:p>
          <a:p>
            <a:r>
              <a:rPr kumimoji="1" lang="en-US" altLang="zh-TW" sz="3200" b="1" dirty="0" err="1">
                <a:ea typeface="HanziPen SC" panose="03000300000000000000" pitchFamily="66" charset="-122"/>
              </a:rPr>
              <a:t>Heroku</a:t>
            </a:r>
            <a:r>
              <a:rPr kumimoji="1" lang="en-US" altLang="zh-TW" sz="3200" b="1" dirty="0">
                <a:ea typeface="HanziPen SC" panose="03000300000000000000" pitchFamily="66" charset="-122"/>
              </a:rPr>
              <a:t> </a:t>
            </a:r>
          </a:p>
          <a:p>
            <a:endParaRPr kumimoji="1" lang="en-US" altLang="zh-TW" sz="3200" b="1" dirty="0">
              <a:ea typeface="HanziPen SC" panose="03000300000000000000" pitchFamily="66" charset="-122"/>
            </a:endParaRPr>
          </a:p>
          <a:p>
            <a:r>
              <a:rPr kumimoji="1" lang="en-US" altLang="zh-TW" sz="3200" b="1" dirty="0">
                <a:ea typeface="HanziPen SC" panose="03000300000000000000" pitchFamily="66" charset="-122"/>
              </a:rPr>
              <a:t>Python</a:t>
            </a:r>
            <a:r>
              <a:rPr kumimoji="1" lang="en-US" altLang="zh-TW" sz="3200" dirty="0">
                <a:ea typeface="HanziPen SC" panose="03000300000000000000" pitchFamily="66" charset="-122"/>
              </a:rPr>
              <a:t> </a:t>
            </a:r>
          </a:p>
          <a:p>
            <a:endParaRPr kumimoji="1" lang="en-US" altLang="zh-TW" sz="3200" dirty="0">
              <a:ea typeface="HanziPen SC" panose="03000300000000000000" pitchFamily="66" charset="-122"/>
            </a:endParaRPr>
          </a:p>
          <a:p>
            <a:r>
              <a:rPr kumimoji="1" lang="en-US" altLang="zh-TW" sz="3200" b="1" dirty="0" err="1">
                <a:ea typeface="HanziPen SC" panose="03000300000000000000" pitchFamily="66" charset="-122"/>
              </a:rPr>
              <a:t>DialogFlow</a:t>
            </a:r>
            <a:r>
              <a:rPr kumimoji="1" lang="en-US" altLang="zh-TW" sz="3200" dirty="0">
                <a:ea typeface="HanziPen SC" panose="03000300000000000000" pitchFamily="66" charset="-122"/>
              </a:rPr>
              <a:t> </a:t>
            </a:r>
          </a:p>
          <a:p>
            <a:endParaRPr kumimoji="1" lang="en-US" altLang="zh-TW" sz="3200" dirty="0">
              <a:ea typeface="HanziPen SC" panose="03000300000000000000" pitchFamily="66" charset="-122"/>
            </a:endParaRPr>
          </a:p>
          <a:p>
            <a:r>
              <a:rPr kumimoji="1" lang="en-US" altLang="zh-TW" sz="3200" b="1" dirty="0">
                <a:ea typeface="HanziPen SC" panose="03000300000000000000" pitchFamily="66" charset="-122"/>
              </a:rPr>
              <a:t>MongoDB</a:t>
            </a:r>
            <a:endParaRPr kumimoji="1" lang="en-US" altLang="zh-TW" sz="3200" dirty="0">
              <a:ea typeface="HanziPen SC" panose="03000300000000000000" pitchFamily="66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0" t="15586" r="32101" b="15746"/>
          <a:stretch/>
        </p:blipFill>
        <p:spPr>
          <a:xfrm>
            <a:off x="5064175" y="649993"/>
            <a:ext cx="814324" cy="81935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32" y="1783590"/>
            <a:ext cx="1253034" cy="7831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08" y="2839451"/>
            <a:ext cx="1004330" cy="10043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92" y="4116496"/>
            <a:ext cx="1531260" cy="7394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67"/>
          <a:stretch/>
        </p:blipFill>
        <p:spPr>
          <a:xfrm>
            <a:off x="5064175" y="5018336"/>
            <a:ext cx="965338" cy="12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80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b="1" dirty="0">
                <a:ea typeface="HanziPen SC" panose="03000300000000000000" pitchFamily="66" charset="-122"/>
              </a:rPr>
              <a:t>Line Bot Server</a:t>
            </a:r>
            <a:endParaRPr lang="zh-TW" altLang="en-US" b="1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38" y="2905659"/>
            <a:ext cx="7315200" cy="313867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矩形 11"/>
          <p:cNvSpPr/>
          <p:nvPr/>
        </p:nvSpPr>
        <p:spPr>
          <a:xfrm>
            <a:off x="3770338" y="114076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1. </a:t>
            </a:r>
            <a:r>
              <a:rPr lang="zh-TW" altLang="en-US" dirty="0"/>
              <a:t>用戶發送訊息至 </a:t>
            </a:r>
            <a:r>
              <a:rPr lang="en-US" altLang="zh-TW" dirty="0"/>
              <a:t>LINE </a:t>
            </a:r>
            <a:r>
              <a:rPr lang="zh-TW" altLang="en-US" dirty="0"/>
              <a:t>官方帳號。</a:t>
            </a:r>
          </a:p>
          <a:p>
            <a:r>
              <a:rPr lang="en-US" altLang="zh-TW" dirty="0"/>
              <a:t>2. LINE Platform </a:t>
            </a:r>
            <a:r>
              <a:rPr lang="zh-TW" altLang="en-US" dirty="0"/>
              <a:t>將一個 </a:t>
            </a:r>
            <a:r>
              <a:rPr lang="en-US" altLang="zh-TW" dirty="0" err="1"/>
              <a:t>webhook</a:t>
            </a:r>
            <a:r>
              <a:rPr lang="en-US" altLang="zh-TW" dirty="0"/>
              <a:t> </a:t>
            </a:r>
            <a:r>
              <a:rPr lang="zh-TW" altLang="en-US" dirty="0"/>
              <a:t>事件傳送至 </a:t>
            </a:r>
            <a:r>
              <a:rPr lang="en-US" altLang="zh-TW" dirty="0"/>
              <a:t>Line bot server </a:t>
            </a:r>
            <a:r>
              <a:rPr lang="zh-TW" altLang="en-US" dirty="0"/>
              <a:t>的 </a:t>
            </a:r>
            <a:r>
              <a:rPr lang="en-US" altLang="zh-TW" dirty="0" err="1"/>
              <a:t>webhook</a:t>
            </a:r>
            <a:r>
              <a:rPr lang="en-US" altLang="zh-TW" dirty="0"/>
              <a:t> URL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3. Line Bot server </a:t>
            </a:r>
            <a:r>
              <a:rPr lang="zh-TW" altLang="en-US" dirty="0"/>
              <a:t>將依據 </a:t>
            </a:r>
            <a:r>
              <a:rPr lang="en-US" altLang="zh-TW" dirty="0" err="1"/>
              <a:t>webhook</a:t>
            </a:r>
            <a:r>
              <a:rPr lang="en-US" altLang="zh-TW" dirty="0"/>
              <a:t> event</a:t>
            </a:r>
            <a:r>
              <a:rPr lang="zh-TW" altLang="en-US" dirty="0"/>
              <a:t>，透過 </a:t>
            </a:r>
            <a:r>
              <a:rPr lang="en-US" altLang="zh-TW" dirty="0"/>
              <a:t>LINE Platform </a:t>
            </a:r>
            <a:r>
              <a:rPr lang="zh-TW" altLang="en-US" dirty="0"/>
              <a:t>回應用戶。</a:t>
            </a:r>
          </a:p>
        </p:txBody>
      </p:sp>
    </p:spTree>
    <p:extLst>
      <p:ext uri="{BB962C8B-B14F-4D97-AF65-F5344CB8AC3E}">
        <p14:creationId xmlns:p14="http://schemas.microsoft.com/office/powerpoint/2010/main" val="3163360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b="1" dirty="0" err="1">
                <a:ea typeface="HanziPen SC" panose="03000300000000000000" pitchFamily="66" charset="-122"/>
              </a:rPr>
              <a:t>Heroku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727" y="240631"/>
            <a:ext cx="7248667" cy="34309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50" y="2768186"/>
            <a:ext cx="6320458" cy="32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0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b="1" dirty="0" err="1">
                <a:ea typeface="HanziPen SC" panose="03000300000000000000" pitchFamily="66" charset="-122"/>
              </a:rPr>
              <a:t>DialogFlow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13" y="1123837"/>
            <a:ext cx="3986462" cy="45463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49" y="1198671"/>
            <a:ext cx="3395664" cy="44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b="1" dirty="0">
                <a:ea typeface="HanziPen SC" panose="03000300000000000000" pitchFamily="66" charset="-122"/>
              </a:rPr>
              <a:t>MongoDB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100" y="1078019"/>
            <a:ext cx="8315325" cy="46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1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簡易流程</a:t>
            </a:r>
          </a:p>
        </p:txBody>
      </p:sp>
    </p:spTree>
    <p:extLst>
      <p:ext uri="{BB962C8B-B14F-4D97-AF65-F5344CB8AC3E}">
        <p14:creationId xmlns:p14="http://schemas.microsoft.com/office/powerpoint/2010/main" val="230973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2CC5C5A4-299D-454C-9852-138A5463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326" y="178713"/>
            <a:ext cx="1388657" cy="177537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1A0AB23-166F-40C2-AEB8-2A401E26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92" y="2336086"/>
            <a:ext cx="1162480" cy="1380445"/>
          </a:xfrm>
          <a:prstGeom prst="rect">
            <a:avLst/>
          </a:prstGeom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id="{6B024935-08C7-4181-BD4D-A3CAB415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10" y="2829691"/>
            <a:ext cx="2034957" cy="11290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E6AB9CB-0281-4EF7-8121-CD1FC6F0E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64" y="2866530"/>
            <a:ext cx="986676" cy="9866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13BA77-752E-489D-8551-6C398C2F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431" y="3111595"/>
            <a:ext cx="776600" cy="186384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392A151-3612-4CC9-946E-52413D3472DA}"/>
              </a:ext>
            </a:extLst>
          </p:cNvPr>
          <p:cNvSpPr/>
          <p:nvPr/>
        </p:nvSpPr>
        <p:spPr>
          <a:xfrm>
            <a:off x="4321639" y="3003368"/>
            <a:ext cx="2098315" cy="781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Line Platform</a:t>
            </a:r>
            <a:endParaRPr lang="zh-TW" altLang="en-US" sz="2400" b="1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8D3BCF3-E985-40BA-88DA-B27477DE9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37382" y="3463808"/>
            <a:ext cx="776600" cy="190822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B56B7C9F-634D-41DC-B810-D3E610027C62}"/>
              </a:ext>
            </a:extLst>
          </p:cNvPr>
          <p:cNvGrpSpPr/>
          <p:nvPr/>
        </p:nvGrpSpPr>
        <p:grpSpPr>
          <a:xfrm>
            <a:off x="7230935" y="2517509"/>
            <a:ext cx="2114365" cy="1684718"/>
            <a:chOff x="6799423" y="2434795"/>
            <a:chExt cx="2114365" cy="1684718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9807FEE-2DDF-4090-83A8-85FB02729805}"/>
                </a:ext>
              </a:extLst>
            </p:cNvPr>
            <p:cNvSpPr/>
            <p:nvPr/>
          </p:nvSpPr>
          <p:spPr>
            <a:xfrm>
              <a:off x="7041823" y="2434795"/>
              <a:ext cx="1602556" cy="16847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58A0018-4E82-449E-A7EB-3B606A48AFD1}"/>
                </a:ext>
              </a:extLst>
            </p:cNvPr>
            <p:cNvSpPr txBox="1"/>
            <p:nvPr/>
          </p:nvSpPr>
          <p:spPr>
            <a:xfrm>
              <a:off x="6799423" y="2481930"/>
              <a:ext cx="2114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/>
                  </a:solidFill>
                </a:rPr>
                <a:t>Heroku</a:t>
              </a:r>
              <a:endParaRPr lang="zh-TW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51970499-ACE3-403D-8BBB-7DDBD57E896D}"/>
                </a:ext>
              </a:extLst>
            </p:cNvPr>
            <p:cNvSpPr/>
            <p:nvPr/>
          </p:nvSpPr>
          <p:spPr>
            <a:xfrm>
              <a:off x="7263461" y="2983086"/>
              <a:ext cx="1186288" cy="9461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Line Bot Server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8BA344B0-5FBA-452A-8214-92274B282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9076" y="5552388"/>
            <a:ext cx="1993907" cy="96530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DB7F572-98B5-4755-9B28-192FDDD41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025" y="3111595"/>
            <a:ext cx="776600" cy="1863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64CF45B8-CA63-4369-B883-45B7DEBB6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409467" y="3467399"/>
            <a:ext cx="776600" cy="19082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43691DE-4F04-4DA9-AEBC-E573A400B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395" y="3108626"/>
            <a:ext cx="776600" cy="18638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B412565-994C-492D-A869-EC3913536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556837" y="3464430"/>
            <a:ext cx="776600" cy="190822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10E0A542-1802-46AA-817D-80379B611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64559">
            <a:off x="8830493" y="4714910"/>
            <a:ext cx="1198588" cy="294511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3EAAAE0-88FB-492D-B306-7D19D5026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41486">
            <a:off x="8624978" y="5021386"/>
            <a:ext cx="1198588" cy="294511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2360F81-7078-46F9-8AA0-3D559ECA6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75245">
            <a:off x="8991691" y="1491719"/>
            <a:ext cx="1198588" cy="294511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18C778E-451C-4352-860E-C9C1F8D30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43109">
            <a:off x="9167042" y="1744787"/>
            <a:ext cx="1198588" cy="294511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01C99D-333F-41A8-B902-8FA414DFE112}"/>
              </a:ext>
            </a:extLst>
          </p:cNvPr>
          <p:cNvSpPr txBox="1"/>
          <p:nvPr/>
        </p:nvSpPr>
        <p:spPr>
          <a:xfrm>
            <a:off x="1247128" y="2604135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A71F8E8-B6C4-4575-809D-C209F304898A}"/>
              </a:ext>
            </a:extLst>
          </p:cNvPr>
          <p:cNvSpPr txBox="1"/>
          <p:nvPr/>
        </p:nvSpPr>
        <p:spPr>
          <a:xfrm>
            <a:off x="3342018" y="256464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EAF78FB-F86C-42BC-95BC-492178834555}"/>
              </a:ext>
            </a:extLst>
          </p:cNvPr>
          <p:cNvSpPr txBox="1"/>
          <p:nvPr/>
        </p:nvSpPr>
        <p:spPr>
          <a:xfrm>
            <a:off x="6478216" y="2594460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83AC67D-0226-4C76-AF32-47799C127F36}"/>
              </a:ext>
            </a:extLst>
          </p:cNvPr>
          <p:cNvSpPr txBox="1"/>
          <p:nvPr/>
        </p:nvSpPr>
        <p:spPr>
          <a:xfrm>
            <a:off x="8274613" y="523616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4F8F88E-4C2D-456E-BD45-8688E496FAD0}"/>
              </a:ext>
            </a:extLst>
          </p:cNvPr>
          <p:cNvSpPr txBox="1"/>
          <p:nvPr/>
        </p:nvSpPr>
        <p:spPr>
          <a:xfrm>
            <a:off x="9231577" y="4340483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分析結果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730774C-4679-420B-86E5-68E438809315}"/>
              </a:ext>
            </a:extLst>
          </p:cNvPr>
          <p:cNvSpPr txBox="1"/>
          <p:nvPr/>
        </p:nvSpPr>
        <p:spPr>
          <a:xfrm>
            <a:off x="8204762" y="1130351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搜尋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293BA7A-7995-4BFE-95CF-F0C8C117C187}"/>
              </a:ext>
            </a:extLst>
          </p:cNvPr>
          <p:cNvSpPr txBox="1"/>
          <p:nvPr/>
        </p:nvSpPr>
        <p:spPr>
          <a:xfrm>
            <a:off x="9279522" y="1932619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資料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3A8BD92-A4B7-49B8-A0E1-3EDDC13D7CEF}"/>
              </a:ext>
            </a:extLst>
          </p:cNvPr>
          <p:cNvSpPr txBox="1"/>
          <p:nvPr/>
        </p:nvSpPr>
        <p:spPr>
          <a:xfrm>
            <a:off x="9053185" y="3511670"/>
            <a:ext cx="144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整合資訊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D7B8332-CD1D-4EF0-A1C2-FA61A53D4E4D}"/>
              </a:ext>
            </a:extLst>
          </p:cNvPr>
          <p:cNvSpPr txBox="1"/>
          <p:nvPr/>
        </p:nvSpPr>
        <p:spPr>
          <a:xfrm>
            <a:off x="6460309" y="378441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77F1389-BBAC-4DB2-A315-07CAB2029F8F}"/>
              </a:ext>
            </a:extLst>
          </p:cNvPr>
          <p:cNvSpPr txBox="1"/>
          <p:nvPr/>
        </p:nvSpPr>
        <p:spPr>
          <a:xfrm>
            <a:off x="3329338" y="378115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C40748A-BE00-41C2-BFEE-F377C4B9E83F}"/>
              </a:ext>
            </a:extLst>
          </p:cNvPr>
          <p:cNvSpPr txBox="1"/>
          <p:nvPr/>
        </p:nvSpPr>
        <p:spPr>
          <a:xfrm>
            <a:off x="1256297" y="3742502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3924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背景與目的</a:t>
            </a:r>
            <a:endParaRPr lang="en-US" altLang="zh-TW" sz="2400" dirty="0"/>
          </a:p>
          <a:p>
            <a:r>
              <a:rPr lang="zh-TW" altLang="en-US" sz="2400" dirty="0"/>
              <a:t>功能介紹與展示</a:t>
            </a:r>
            <a:endParaRPr lang="en-US" altLang="zh-TW" sz="2400" dirty="0"/>
          </a:p>
          <a:p>
            <a:r>
              <a:rPr lang="zh-TW" altLang="en-US" sz="2400" dirty="0"/>
              <a:t>系統流程</a:t>
            </a:r>
          </a:p>
          <a:p>
            <a:r>
              <a:rPr lang="zh-TW" altLang="en-US" sz="2400" dirty="0"/>
              <a:t>未來展望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85865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850750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9472A1-7B7A-41DC-ABEB-D224A127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7" y="0"/>
            <a:ext cx="11967163" cy="76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70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79838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未來展望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加入更多的網站資訊，例如</a:t>
            </a:r>
            <a:r>
              <a:rPr lang="en-US" altLang="zh-TW" dirty="0"/>
              <a:t>:</a:t>
            </a:r>
            <a:r>
              <a:rPr lang="zh-TW" altLang="en-US" dirty="0"/>
              <a:t> 研究所、各系所網站</a:t>
            </a:r>
            <a:r>
              <a:rPr lang="en-US" altLang="zh-TW" dirty="0"/>
              <a:t>…</a:t>
            </a:r>
            <a:r>
              <a:rPr lang="zh-TW" altLang="en-US" dirty="0"/>
              <a:t>等等</a:t>
            </a:r>
            <a:endParaRPr lang="en-US" altLang="zh-TW" dirty="0"/>
          </a:p>
          <a:p>
            <a:r>
              <a:rPr lang="zh-TW" altLang="en-US" dirty="0"/>
              <a:t>登入學生的 </a:t>
            </a:r>
            <a:r>
              <a:rPr lang="en-US" altLang="zh-TW" dirty="0" err="1"/>
              <a:t>iTouch,iLearning</a:t>
            </a:r>
            <a:r>
              <a:rPr lang="zh-TW" altLang="en-US" dirty="0"/>
              <a:t>取得其行事曆</a:t>
            </a:r>
            <a:r>
              <a:rPr lang="en-US" altLang="zh-TW" dirty="0"/>
              <a:t>…</a:t>
            </a:r>
            <a:r>
              <a:rPr lang="zh-TW" altLang="en-US" dirty="0"/>
              <a:t>等較私人資訊加入其中，擴展使用功能</a:t>
            </a:r>
            <a:endParaRPr lang="en-US" altLang="zh-TW" dirty="0"/>
          </a:p>
          <a:p>
            <a:r>
              <a:rPr lang="zh-TW" altLang="en-US" dirty="0"/>
              <a:t>對話的流程呈現得更加自然</a:t>
            </a:r>
            <a:endParaRPr lang="en-US" altLang="zh-TW" dirty="0"/>
          </a:p>
          <a:p>
            <a:r>
              <a:rPr lang="zh-TW" altLang="en-US" dirty="0"/>
              <a:t>分析使用者的使用方式，實踐推薦的功能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4164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0" y="2998574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19409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背景與目的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90701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+mn-ea"/>
              </a:rPr>
              <a:t>受不符合人類習慣使用的網頁資訊所苦</a:t>
            </a:r>
            <a:endParaRPr lang="en-US" altLang="zh-TW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必須進行資訊呈現改革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69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</a:t>
            </a:r>
            <a:r>
              <a:rPr lang="en-US" altLang="zh-TW" b="1" dirty="0" err="1"/>
              <a:t>Itouch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01073" y="485167"/>
            <a:ext cx="7315200" cy="1458962"/>
          </a:xfrm>
        </p:spPr>
        <p:txBody>
          <a:bodyPr/>
          <a:lstStyle/>
          <a:p>
            <a:r>
              <a:rPr lang="zh-TW" altLang="en-US" dirty="0"/>
              <a:t>種類、項目繁多，要找到自己需要的資訊相當困難且繁雜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7E393D-6C62-47D8-9AA6-F6D07578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77" y="1795849"/>
            <a:ext cx="8032592" cy="42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中原獎學金</a:t>
            </a:r>
            <a:br>
              <a:rPr lang="en-US" altLang="zh-TW" b="1" dirty="0"/>
            </a:br>
            <a:r>
              <a:rPr lang="zh-TW" altLang="en-US" b="1" dirty="0"/>
              <a:t>網站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74455" y="561624"/>
            <a:ext cx="7315200" cy="1393061"/>
          </a:xfrm>
        </p:spPr>
        <p:txBody>
          <a:bodyPr/>
          <a:lstStyle/>
          <a:p>
            <a:r>
              <a:rPr lang="zh-TW" altLang="en-US" dirty="0"/>
              <a:t>分類細項多，且分類重疊性高，難以找到自身確切需要的資訊</a:t>
            </a:r>
            <a:endParaRPr lang="en-US" altLang="zh-TW" dirty="0"/>
          </a:p>
          <a:p>
            <a:r>
              <a:rPr lang="zh-TW" altLang="en-US" dirty="0"/>
              <a:t>更新時間不定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07" y="1787611"/>
            <a:ext cx="8032496" cy="42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</a:t>
            </a:r>
            <a:r>
              <a:rPr lang="en-US" altLang="zh-TW" b="1" dirty="0"/>
              <a:t>app</a:t>
            </a: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17" y="2674962"/>
            <a:ext cx="3219450" cy="3346953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3869268" y="694775"/>
            <a:ext cx="7315200" cy="1633559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在學校的 </a:t>
            </a:r>
            <a:r>
              <a:rPr lang="en-US" altLang="zh-TW" dirty="0">
                <a:latin typeface="+mn-ea"/>
              </a:rPr>
              <a:t>app</a:t>
            </a:r>
            <a:r>
              <a:rPr lang="zh-TW" altLang="en-US" dirty="0">
                <a:latin typeface="+mn-ea"/>
              </a:rPr>
              <a:t>中，最新消息更新的頻率極低，基本上沒有真正可使用的訊息，導致很少學生會下載這個</a:t>
            </a:r>
            <a:r>
              <a:rPr lang="en-US" altLang="zh-TW" dirty="0">
                <a:latin typeface="+mn-ea"/>
              </a:rPr>
              <a:t>app</a:t>
            </a:r>
            <a:endParaRPr lang="zh-TW" altLang="en-US" dirty="0"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50" y="2674962"/>
            <a:ext cx="3016018" cy="33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學校資訊</a:t>
            </a:r>
            <a:br>
              <a:rPr lang="en-US" altLang="zh-TW" b="1" dirty="0"/>
            </a:br>
            <a:r>
              <a:rPr lang="zh-TW" altLang="en-US" b="1" dirty="0"/>
              <a:t>的通病</a:t>
            </a:r>
          </a:p>
        </p:txBody>
      </p:sp>
      <p:sp>
        <p:nvSpPr>
          <p:cNvPr id="4" name="橢圓 3"/>
          <p:cNvSpPr/>
          <p:nvPr/>
        </p:nvSpPr>
        <p:spPr>
          <a:xfrm>
            <a:off x="4547287" y="1123837"/>
            <a:ext cx="2487827" cy="19194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資訊繁雜</a:t>
            </a:r>
            <a:endParaRPr lang="en-US" altLang="zh-TW" sz="2400" dirty="0"/>
          </a:p>
          <a:p>
            <a:pPr algn="ctr"/>
            <a:r>
              <a:rPr lang="zh-TW" altLang="en-US" sz="2400" dirty="0"/>
              <a:t>不易找尋</a:t>
            </a:r>
          </a:p>
        </p:txBody>
      </p:sp>
      <p:sp>
        <p:nvSpPr>
          <p:cNvPr id="5" name="橢圓 4"/>
          <p:cNvSpPr/>
          <p:nvPr/>
        </p:nvSpPr>
        <p:spPr>
          <a:xfrm>
            <a:off x="8085438" y="1123837"/>
            <a:ext cx="2487827" cy="19194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互動介面單調查詢過程無趣</a:t>
            </a:r>
            <a:endParaRPr lang="en-US" altLang="zh-TW" sz="2400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82693" y="3846204"/>
            <a:ext cx="7315200" cy="1722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800" dirty="0"/>
              <a:t>導致學生不會願意開啟學校</a:t>
            </a:r>
            <a:endParaRPr lang="en-US" altLang="zh-TW" sz="2800" dirty="0"/>
          </a:p>
          <a:p>
            <a:pPr marL="0" indent="0" algn="ctr">
              <a:buNone/>
            </a:pPr>
            <a:r>
              <a:rPr lang="zh-TW" altLang="en-US" sz="2800" dirty="0"/>
              <a:t>的網頁、</a:t>
            </a:r>
            <a:r>
              <a:rPr lang="en-US" altLang="zh-TW" sz="2800" dirty="0"/>
              <a:t>app</a:t>
            </a:r>
            <a:r>
              <a:rPr lang="zh-TW" altLang="en-US" sz="2800" dirty="0"/>
              <a:t>去獲取所需的資訊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011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34" y="1442937"/>
            <a:ext cx="2815066" cy="5008472"/>
          </a:xfrm>
        </p:spPr>
      </p:pic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生動有趣的對話流程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33" y="1442937"/>
            <a:ext cx="2833240" cy="5040807"/>
          </a:xfrm>
          <a:prstGeom prst="rect">
            <a:avLst/>
          </a:prstGeom>
        </p:spPr>
      </p:pic>
      <p:sp>
        <p:nvSpPr>
          <p:cNvPr id="8" name="內容版面配置區 8"/>
          <p:cNvSpPr txBox="1">
            <a:spLocks/>
          </p:cNvSpPr>
          <p:nvPr/>
        </p:nvSpPr>
        <p:spPr>
          <a:xfrm>
            <a:off x="8054587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簡單明瞭的結果顯示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2017820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0</TotalTime>
  <Words>356</Words>
  <Application>Microsoft Office PowerPoint</Application>
  <PresentationFormat>寬螢幕</PresentationFormat>
  <Paragraphs>82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微軟正黑體</vt:lpstr>
      <vt:lpstr>Corbel</vt:lpstr>
      <vt:lpstr>Wingdings 2</vt:lpstr>
      <vt:lpstr>框架</vt:lpstr>
      <vt:lpstr>中原大學即時資訊助手  Line-bot</vt:lpstr>
      <vt:lpstr>目錄</vt:lpstr>
      <vt:lpstr>PowerPoint 簡報</vt:lpstr>
      <vt:lpstr>動機</vt:lpstr>
      <vt:lpstr>中原Itouch</vt:lpstr>
      <vt:lpstr>中原獎學金 網站</vt:lpstr>
      <vt:lpstr>學校app</vt:lpstr>
      <vt:lpstr>學校資訊 的通病</vt:lpstr>
      <vt:lpstr>創新</vt:lpstr>
      <vt:lpstr>創意</vt:lpstr>
      <vt:lpstr>PowerPoint 簡報</vt:lpstr>
      <vt:lpstr>中原大學 資訊助手 主要功能</vt:lpstr>
      <vt:lpstr>使用工具</vt:lpstr>
      <vt:lpstr>Line Bot Server</vt:lpstr>
      <vt:lpstr>Heroku</vt:lpstr>
      <vt:lpstr>DialogFlow</vt:lpstr>
      <vt:lpstr>MongoDB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中原即時資訊助手  Line-bot</dc:title>
  <dc:creator>User</dc:creator>
  <cp:lastModifiedBy>佑任 林</cp:lastModifiedBy>
  <cp:revision>69</cp:revision>
  <dcterms:created xsi:type="dcterms:W3CDTF">2020-10-04T09:33:21Z</dcterms:created>
  <dcterms:modified xsi:type="dcterms:W3CDTF">2020-10-06T16:35:34Z</dcterms:modified>
</cp:coreProperties>
</file>